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7" r:id="rId5"/>
    <p:sldId id="278" r:id="rId6"/>
    <p:sldId id="279" r:id="rId7"/>
    <p:sldId id="286" r:id="rId8"/>
    <p:sldId id="287" r:id="rId9"/>
    <p:sldId id="285" r:id="rId10"/>
    <p:sldId id="280" r:id="rId11"/>
    <p:sldId id="281" r:id="rId12"/>
    <p:sldId id="259" r:id="rId13"/>
    <p:sldId id="262" r:id="rId14"/>
    <p:sldId id="266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 K. Harwell" initials="BKH" lastIdx="1" clrIdx="0">
    <p:extLst>
      <p:ext uri="{19B8F6BF-5375-455C-9EA6-DF929625EA0E}">
        <p15:presenceInfo xmlns:p15="http://schemas.microsoft.com/office/powerpoint/2012/main" userId="S::bharwell@paulding.k12.ga.us::a9aa096a-2e80-4656-8bff-a8043ce9b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0000"/>
    <a:srgbClr val="99FF99"/>
    <a:srgbClr val="FF66FF"/>
    <a:srgbClr val="C80836"/>
    <a:srgbClr val="FF0066"/>
    <a:srgbClr val="55AFB3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480B0-0B2E-4F94-82C0-3275345D19B8}" v="44" dt="2020-07-28T18:07:10.044"/>
    <p1510:client id="{69696B5B-34DA-4684-9E07-F884E323720F}" v="8" dt="2020-07-28T19:09:15.1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4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5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7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5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1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9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8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1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B6854-E1EE-4E06-9F89-46649878797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71E3-E8DC-4F74-9299-1A10F300C6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3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06621" y="263401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68" y="-389656"/>
            <a:ext cx="9213475" cy="36853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03726" y="3295735"/>
            <a:ext cx="9854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 to Virtual 1</a:t>
            </a:r>
            <a:r>
              <a:rPr lang="en-US" sz="5400" b="1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Open House</a:t>
            </a:r>
          </a:p>
        </p:txBody>
      </p:sp>
    </p:spTree>
    <p:extLst>
      <p:ext uri="{BB962C8B-B14F-4D97-AF65-F5344CB8AC3E}">
        <p14:creationId xmlns:p14="http://schemas.microsoft.com/office/powerpoint/2010/main" val="83325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34458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780" y="597934"/>
            <a:ext cx="649248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VIRTUAL CLASS RULES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298C9-E041-4B59-9754-21D8C96B6617}"/>
              </a:ext>
            </a:extLst>
          </p:cNvPr>
          <p:cNvSpPr/>
          <p:nvPr/>
        </p:nvSpPr>
        <p:spPr>
          <a:xfrm>
            <a:off x="1120347" y="1462280"/>
            <a:ext cx="982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5865B-FEEF-4F5D-9387-FAD074E65C31}"/>
              </a:ext>
            </a:extLst>
          </p:cNvPr>
          <p:cNvSpPr/>
          <p:nvPr/>
        </p:nvSpPr>
        <p:spPr>
          <a:xfrm>
            <a:off x="2526030" y="1462280"/>
            <a:ext cx="661797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</p:txBody>
      </p:sp>
      <p:pic>
        <p:nvPicPr>
          <p:cNvPr id="7" name="Picture 6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FEB06E6C-7454-4701-ABA9-00DF515FB4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80" y="1375410"/>
            <a:ext cx="6099630" cy="47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6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34458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95780" y="597934"/>
            <a:ext cx="666496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VIRTUAL ATTENDANCE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298C9-E041-4B59-9754-21D8C96B6617}"/>
              </a:ext>
            </a:extLst>
          </p:cNvPr>
          <p:cNvSpPr/>
          <p:nvPr/>
        </p:nvSpPr>
        <p:spPr>
          <a:xfrm>
            <a:off x="1120347" y="1462280"/>
            <a:ext cx="982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DCD98-BE03-4910-98E2-780B57BCC147}"/>
              </a:ext>
            </a:extLst>
          </p:cNvPr>
          <p:cNvSpPr/>
          <p:nvPr/>
        </p:nvSpPr>
        <p:spPr>
          <a:xfrm>
            <a:off x="2251710" y="1645921"/>
            <a:ext cx="8241030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omic Sans MS" charset="0"/>
              </a:rPr>
              <a:t>Our morning meeting will be from 8:00 – 8:15 and students will be expected to attend. Attendance will be taken and reported to the office.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omic Sans MS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omic Sans MS" charset="0"/>
              </a:rPr>
              <a:t>Attendance is required at all live session including small group sessions.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  <a:latin typeface="Comic Sans MS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Comic Sans MS" charset="0"/>
              </a:rPr>
              <a:t>Refer to the handbook for the county attendance policy</a:t>
            </a:r>
            <a:r>
              <a:rPr lang="en-US" dirty="0">
                <a:solidFill>
                  <a:srgbClr val="C00000"/>
                </a:solidFill>
                <a:latin typeface="Comic Sans MS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dirty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39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0257" y="826045"/>
            <a:ext cx="550516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COMMUNICATION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Newsletters- Sent home weekly </a:t>
            </a:r>
            <a:r>
              <a:rPr lang="en-US" sz="3300" b="1" dirty="0"/>
              <a:t>(electronically)</a:t>
            </a:r>
          </a:p>
          <a:p>
            <a:r>
              <a:rPr lang="en-US" sz="3300" dirty="0"/>
              <a:t>   Canvas- Letter sent home with details</a:t>
            </a:r>
          </a:p>
          <a:p>
            <a:r>
              <a:rPr lang="en-US" sz="3300" dirty="0"/>
              <a:t>   Email</a:t>
            </a:r>
            <a:r>
              <a:rPr lang="en-US" sz="3300" dirty="0">
                <a:solidFill>
                  <a:srgbClr val="0070C0"/>
                </a:solidFill>
              </a:rPr>
              <a:t> </a:t>
            </a:r>
            <a:r>
              <a:rPr lang="en-US" sz="3300" dirty="0">
                <a:solidFill>
                  <a:srgbClr val="C80836"/>
                </a:solidFill>
                <a:latin typeface="Comic Sans MS" panose="030F0702030302020204" pitchFamily="66" charset="0"/>
              </a:rPr>
              <a:t>– </a:t>
            </a:r>
            <a:r>
              <a:rPr lang="en-US" sz="3000" dirty="0">
                <a:solidFill>
                  <a:srgbClr val="C80836"/>
                </a:solidFill>
                <a:latin typeface="Comic Sans MS" panose="030F0702030302020204" pitchFamily="66" charset="0"/>
              </a:rPr>
              <a:t>Be sure we have an active </a:t>
            </a:r>
          </a:p>
          <a:p>
            <a:r>
              <a:rPr lang="en-US" sz="3000" dirty="0">
                <a:solidFill>
                  <a:srgbClr val="C80836"/>
                </a:solidFill>
                <a:latin typeface="Comic Sans MS" panose="030F0702030302020204" pitchFamily="66" charset="0"/>
              </a:rPr>
              <a:t>   e-mail address on file.  </a:t>
            </a:r>
          </a:p>
          <a:p>
            <a:r>
              <a:rPr lang="en-US" sz="3300" dirty="0"/>
              <a:t>    Phone –Hiram Elementary 770-443-3392</a:t>
            </a:r>
          </a:p>
        </p:txBody>
      </p:sp>
    </p:spTree>
    <p:extLst>
      <p:ext uri="{BB962C8B-B14F-4D97-AF65-F5344CB8AC3E}">
        <p14:creationId xmlns:p14="http://schemas.microsoft.com/office/powerpoint/2010/main" val="262805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5640" y="783523"/>
            <a:ext cx="535076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IS A SYLLABUS?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32237" y="1765300"/>
            <a:ext cx="90945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80836"/>
                </a:solidFill>
                <a:latin typeface="Comic Sans MS" panose="030F0702030302020204" pitchFamily="66" charset="0"/>
              </a:rPr>
              <a:t>A syllabus is something that comes home at the beginning of each quarter (9 weeks). </a:t>
            </a:r>
          </a:p>
          <a:p>
            <a:pPr algn="ctr"/>
            <a:r>
              <a:rPr lang="en-US" sz="3200" dirty="0">
                <a:solidFill>
                  <a:srgbClr val="C80836"/>
                </a:solidFill>
                <a:latin typeface="Comic Sans MS" panose="030F0702030302020204" pitchFamily="66" charset="0"/>
              </a:rPr>
              <a:t>Listed on the syllabus are all of the new standards that will be assessed </a:t>
            </a:r>
          </a:p>
          <a:p>
            <a:pPr algn="ctr"/>
            <a:r>
              <a:rPr lang="en-US" sz="3200" dirty="0">
                <a:solidFill>
                  <a:srgbClr val="C80836"/>
                </a:solidFill>
                <a:latin typeface="Comic Sans MS" panose="030F0702030302020204" pitchFamily="66" charset="0"/>
              </a:rPr>
              <a:t>throughout that quarter. Please note that we assess previously taught standards throughout the year to ensure mastery.</a:t>
            </a:r>
            <a:endParaRPr lang="en-US" sz="3200" dirty="0">
              <a:solidFill>
                <a:srgbClr val="C80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9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1118" y="705699"/>
            <a:ext cx="428976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BOOKWORMS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270" y="1384446"/>
            <a:ext cx="6921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Balanced Reading Program that consists of 3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Shared Reading- On Grade Level Texts   (Whole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DI Box Time- Direct Instruction </a:t>
            </a:r>
          </a:p>
          <a:p>
            <a:r>
              <a:rPr lang="en-US" sz="2800" dirty="0">
                <a:solidFill>
                  <a:srgbClr val="C80836"/>
                </a:solidFill>
              </a:rPr>
              <a:t>    (Small Group Setting)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Interactive Read Aloud/Writing </a:t>
            </a:r>
          </a:p>
          <a:p>
            <a:r>
              <a:rPr lang="en-US" sz="2800" dirty="0">
                <a:solidFill>
                  <a:srgbClr val="C80836"/>
                </a:solidFill>
              </a:rPr>
              <a:t>   (Whole Group, Partner, Individual)</a:t>
            </a:r>
          </a:p>
        </p:txBody>
      </p:sp>
    </p:spTree>
    <p:extLst>
      <p:ext uri="{BB962C8B-B14F-4D97-AF65-F5344CB8AC3E}">
        <p14:creationId xmlns:p14="http://schemas.microsoft.com/office/powerpoint/2010/main" val="2788997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7825" y="728559"/>
            <a:ext cx="554639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MATH WORKSHOP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270" y="1772240"/>
            <a:ext cx="6921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Consists of 3 parts: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Opening (Whole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Work Time~ Independent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80836"/>
                </a:solidFill>
              </a:rPr>
              <a:t>Closing~ (Whole Group)</a:t>
            </a:r>
          </a:p>
        </p:txBody>
      </p:sp>
    </p:spTree>
    <p:extLst>
      <p:ext uri="{BB962C8B-B14F-4D97-AF65-F5344CB8AC3E}">
        <p14:creationId xmlns:p14="http://schemas.microsoft.com/office/powerpoint/2010/main" val="2929777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859" y="-143602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0745" y="848910"/>
            <a:ext cx="389036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HOMEWORK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660270" y="1772240"/>
            <a:ext cx="6921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Read 10-20 minutes every night.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Practice reading sight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C80836"/>
                </a:solidFill>
              </a:rPr>
              <a:t>words nightly.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Daily math reinforcement practice.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80836"/>
                </a:solidFill>
              </a:rPr>
              <a:t>Math fact practice.</a:t>
            </a:r>
          </a:p>
        </p:txBody>
      </p:sp>
    </p:spTree>
    <p:extLst>
      <p:ext uri="{BB962C8B-B14F-4D97-AF65-F5344CB8AC3E}">
        <p14:creationId xmlns:p14="http://schemas.microsoft.com/office/powerpoint/2010/main" val="137945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34458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9622" y="848910"/>
            <a:ext cx="5062796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LOOKING AHEAD</a:t>
            </a:r>
            <a:endParaRPr lang="en-US" sz="5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2C06D-A66E-474B-A6DD-B6148B6A9FF1}"/>
              </a:ext>
            </a:extLst>
          </p:cNvPr>
          <p:cNvSpPr/>
          <p:nvPr/>
        </p:nvSpPr>
        <p:spPr>
          <a:xfrm>
            <a:off x="2842260" y="20954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>
                <a:solidFill>
                  <a:srgbClr val="C80836"/>
                </a:solidFill>
              </a:rPr>
              <a:t>We look forward to working with all of you this year!  Let’s make it a great one! </a:t>
            </a:r>
          </a:p>
        </p:txBody>
      </p:sp>
    </p:spTree>
    <p:extLst>
      <p:ext uri="{BB962C8B-B14F-4D97-AF65-F5344CB8AC3E}">
        <p14:creationId xmlns:p14="http://schemas.microsoft.com/office/powerpoint/2010/main" val="226823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8" y="-118546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1988" y="810416"/>
            <a:ext cx="6978064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TEACHER INTRODUCTIONS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31988" y="1538728"/>
            <a:ext cx="69780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Face to Face Teachers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Ms. Carrie Austin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Andrea Chapman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Kimberly Foster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Kim Wilson</a:t>
            </a:r>
          </a:p>
          <a:p>
            <a:pPr algn="ctr"/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Virtual Teachers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Ms. Gracie Austin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Beth Harwell</a:t>
            </a:r>
          </a:p>
          <a:p>
            <a:r>
              <a:rPr lang="en-US" sz="3200" b="1" dirty="0">
                <a:solidFill>
                  <a:srgbClr val="C80836"/>
                </a:solidFill>
                <a:latin typeface="Comic Sans MS" panose="030F0702030302020204" pitchFamily="66" charset="0"/>
              </a:rPr>
              <a:t>Mrs. Carrie Reuss</a:t>
            </a:r>
          </a:p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629" y="2344207"/>
            <a:ext cx="2578845" cy="24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2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12831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6081" y="707731"/>
            <a:ext cx="5169877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VIRTUAL SCHEDULE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31988" y="1538728"/>
            <a:ext cx="697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34C8B2-3298-4478-9D54-0C8919AC0F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29" y="1441336"/>
            <a:ext cx="5097780" cy="48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09" y="-1174035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4778" y="707731"/>
            <a:ext cx="824623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DIGITAL VS. VIRTUAL LEARNING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31988" y="1538728"/>
            <a:ext cx="697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  <a:p>
            <a:pPr algn="ctr"/>
            <a:endParaRPr lang="en-US" sz="3200" b="1" dirty="0">
              <a:solidFill>
                <a:srgbClr val="C8083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EE818-D9D2-4A9F-8682-BEB5502211C8}"/>
              </a:ext>
            </a:extLst>
          </p:cNvPr>
          <p:cNvSpPr/>
          <p:nvPr/>
        </p:nvSpPr>
        <p:spPr>
          <a:xfrm>
            <a:off x="2263810" y="1538728"/>
            <a:ext cx="8077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</a:rPr>
              <a:t>This school year your child will be participating in virtual learning.  Virtual learning is vastly different than what we did last school year.</a:t>
            </a:r>
          </a:p>
          <a:p>
            <a:endParaRPr lang="en-US" sz="2000" dirty="0">
              <a:solidFill>
                <a:srgbClr val="CC0000"/>
              </a:solidFill>
            </a:endParaRPr>
          </a:p>
          <a:p>
            <a:r>
              <a:rPr lang="en-US" sz="2400" b="1" u="sng" dirty="0">
                <a:solidFill>
                  <a:srgbClr val="CC0000"/>
                </a:solidFill>
              </a:rPr>
              <a:t>Digital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No direct teacher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Teacher has office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For short periods of time, such as inclement weather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C0000"/>
              </a:solidFill>
            </a:endParaRPr>
          </a:p>
          <a:p>
            <a:r>
              <a:rPr lang="en-US" sz="2400" b="1" u="sng" dirty="0">
                <a:solidFill>
                  <a:srgbClr val="CC0000"/>
                </a:solidFill>
              </a:rPr>
              <a:t>Virtual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Direct teacher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Specific daily schedule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C0000"/>
                </a:solidFill>
              </a:rPr>
              <a:t>Attendance taken daily</a:t>
            </a:r>
          </a:p>
        </p:txBody>
      </p:sp>
    </p:spTree>
    <p:extLst>
      <p:ext uri="{BB962C8B-B14F-4D97-AF65-F5344CB8AC3E}">
        <p14:creationId xmlns:p14="http://schemas.microsoft.com/office/powerpoint/2010/main" val="235922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129" y="-134458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0257" y="631283"/>
            <a:ext cx="483260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PARENT PORTAL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298C9-E041-4B59-9754-21D8C96B6617}"/>
              </a:ext>
            </a:extLst>
          </p:cNvPr>
          <p:cNvSpPr/>
          <p:nvPr/>
        </p:nvSpPr>
        <p:spPr>
          <a:xfrm>
            <a:off x="1120347" y="1462280"/>
            <a:ext cx="98295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CC0000"/>
                </a:solidFill>
              </a:rPr>
              <a:t>As a school district, we value partnerships with our families and open communication regarding student progress.  Infinite Campus Parent Portal is a tool for parents and students to remain up-to-date regarding their students’ daily progress.  </a:t>
            </a:r>
          </a:p>
          <a:p>
            <a:r>
              <a:rPr lang="en-US" sz="1700" dirty="0">
                <a:solidFill>
                  <a:srgbClr val="CC0000"/>
                </a:solidFill>
              </a:rPr>
              <a:t>First time users to Parent Portal are required to establish a user identification which includes both alpha and numeric characters.  </a:t>
            </a:r>
          </a:p>
          <a:p>
            <a:r>
              <a:rPr lang="en-US" sz="1700" dirty="0">
                <a:solidFill>
                  <a:srgbClr val="CC0000"/>
                </a:solidFill>
              </a:rPr>
              <a:t>Below is information regarding how to obtain an account activation code, as well as reset accounts, if needed.</a:t>
            </a:r>
          </a:p>
          <a:p>
            <a:endParaRPr lang="en-US" sz="1700" dirty="0">
              <a:solidFill>
                <a:srgbClr val="CC0000"/>
              </a:solidFill>
            </a:endParaRPr>
          </a:p>
          <a:p>
            <a:r>
              <a:rPr lang="en-US" sz="1700" dirty="0">
                <a:solidFill>
                  <a:srgbClr val="CC0000"/>
                </a:solidFill>
              </a:rPr>
              <a:t>COVID-19 Instructions for Activating a Parent Portal Account</a:t>
            </a:r>
          </a:p>
          <a:p>
            <a:r>
              <a:rPr lang="en-US" sz="1700" dirty="0">
                <a:solidFill>
                  <a:srgbClr val="CC0000"/>
                </a:solidFill>
              </a:rPr>
              <a:t>Please send an email to </a:t>
            </a:r>
            <a:r>
              <a:rPr lang="en-US" sz="1700" dirty="0">
                <a:solidFill>
                  <a:srgbClr val="00CCFF"/>
                </a:solidFill>
              </a:rPr>
              <a:t>portal@paulding.k12.ga.us </a:t>
            </a:r>
            <a:r>
              <a:rPr lang="en-US" sz="1700" dirty="0">
                <a:solidFill>
                  <a:srgbClr val="CC0000"/>
                </a:solidFill>
              </a:rPr>
              <a:t>and the following information.  A copy of parent picture id must also be included in the email. </a:t>
            </a:r>
            <a:r>
              <a:rPr lang="en-US" sz="1700" dirty="0"/>
              <a:t>	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Parent Name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Parent Physical Address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Parent Email Address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Student First Name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Student Last Name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Student’s Date of Birth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Student(s) Physical Address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Name of School Student Attends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59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499" y="-113884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6155" y="826045"/>
            <a:ext cx="795923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REMOTE ACCOUNT ACCESS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D82C3B-8D50-4AD3-911C-854C26CE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27" y="1550766"/>
            <a:ext cx="5495233" cy="49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499" y="-113884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6155" y="826045"/>
            <a:ext cx="795923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REMOTE ACCOUNT ACCESS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17A365E-FE6D-488C-B1B8-531DE39D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28" y="1546792"/>
            <a:ext cx="4183374" cy="51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8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499" y="-113884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6155" y="826045"/>
            <a:ext cx="795923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REMOTE ACCOUNT ACCESS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166DD9-F09F-4BF8-86E8-9AD8E8600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0" y="1529514"/>
            <a:ext cx="4967696" cy="46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2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499" y="-1138848"/>
            <a:ext cx="12834257" cy="9547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16485" y="682498"/>
            <a:ext cx="283731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55AFB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SUPPLIES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594021" y="1749375"/>
            <a:ext cx="94776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/>
              <a:t>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4298C9-E041-4B59-9754-21D8C96B6617}"/>
              </a:ext>
            </a:extLst>
          </p:cNvPr>
          <p:cNvSpPr/>
          <p:nvPr/>
        </p:nvSpPr>
        <p:spPr>
          <a:xfrm>
            <a:off x="1120347" y="1462280"/>
            <a:ext cx="982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B5865B-FEEF-4F5D-9387-FAD074E65C31}"/>
              </a:ext>
            </a:extLst>
          </p:cNvPr>
          <p:cNvSpPr/>
          <p:nvPr/>
        </p:nvSpPr>
        <p:spPr>
          <a:xfrm>
            <a:off x="2754630" y="2417511"/>
            <a:ext cx="6949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Crayons (2) ~ Recommend Crayola 24 count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Tissues (2)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Pencils ~ Recommend Dixon Ticonderoga brand and sharpener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Zipper pouch with binder rings (2)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Scissors ~ Recommend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Fiskar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brand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Glue sticks (6) ~ Recommend Elmer’s brand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Composition Notebooks wide ruled (4)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Dry Erase board and markers (skinny)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Large Pink Pearl erasers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Pack of Copy Paper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Index Cards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· Cap Erasers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754356-B356-44E3-9723-DD6DAEE350E3}"/>
              </a:ext>
            </a:extLst>
          </p:cNvPr>
          <p:cNvSpPr/>
          <p:nvPr/>
        </p:nvSpPr>
        <p:spPr>
          <a:xfrm>
            <a:off x="2754629" y="1518261"/>
            <a:ext cx="6096000" cy="7626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Virtual students will need to purchase the same supplies as face-to-face students. They will need these things at home to complete daily work.</a:t>
            </a:r>
          </a:p>
        </p:txBody>
      </p:sp>
    </p:spTree>
    <p:extLst>
      <p:ext uri="{BB962C8B-B14F-4D97-AF65-F5344CB8AC3E}">
        <p14:creationId xmlns:p14="http://schemas.microsoft.com/office/powerpoint/2010/main" val="387900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646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Foster</dc:creator>
  <cp:lastModifiedBy>Gracie M. Austin</cp:lastModifiedBy>
  <cp:revision>55</cp:revision>
  <dcterms:created xsi:type="dcterms:W3CDTF">2016-08-23T01:48:25Z</dcterms:created>
  <dcterms:modified xsi:type="dcterms:W3CDTF">2020-07-29T13:42:53Z</dcterms:modified>
</cp:coreProperties>
</file>